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4"/>
  </p:notesMasterIdLst>
  <p:sldIdLst>
    <p:sldId id="256" r:id="rId2"/>
    <p:sldId id="261" r:id="rId3"/>
    <p:sldId id="281" r:id="rId4"/>
    <p:sldId id="280" r:id="rId5"/>
    <p:sldId id="262" r:id="rId6"/>
    <p:sldId id="260" r:id="rId7"/>
    <p:sldId id="264" r:id="rId8"/>
    <p:sldId id="282" r:id="rId9"/>
    <p:sldId id="265" r:id="rId10"/>
    <p:sldId id="266" r:id="rId11"/>
    <p:sldId id="267" r:id="rId12"/>
    <p:sldId id="268" r:id="rId13"/>
    <p:sldId id="269" r:id="rId14"/>
    <p:sldId id="283" r:id="rId15"/>
    <p:sldId id="284" r:id="rId16"/>
    <p:sldId id="271" r:id="rId17"/>
    <p:sldId id="272" r:id="rId18"/>
    <p:sldId id="273" r:id="rId19"/>
    <p:sldId id="276" r:id="rId20"/>
    <p:sldId id="285" r:id="rId21"/>
    <p:sldId id="286" r:id="rId22"/>
    <p:sldId id="274" r:id="rId23"/>
    <p:sldId id="275" r:id="rId24"/>
    <p:sldId id="277" r:id="rId25"/>
    <p:sldId id="278" r:id="rId26"/>
    <p:sldId id="279" r:id="rId27"/>
    <p:sldId id="287" r:id="rId28"/>
    <p:sldId id="290" r:id="rId29"/>
    <p:sldId id="289" r:id="rId30"/>
    <p:sldId id="288" r:id="rId31"/>
    <p:sldId id="291" r:id="rId32"/>
    <p:sldId id="292" r:id="rId33"/>
    <p:sldId id="293" r:id="rId34"/>
    <p:sldId id="301" r:id="rId35"/>
    <p:sldId id="296" r:id="rId36"/>
    <p:sldId id="297" r:id="rId37"/>
    <p:sldId id="298" r:id="rId38"/>
    <p:sldId id="299" r:id="rId39"/>
    <p:sldId id="300" r:id="rId40"/>
    <p:sldId id="294" r:id="rId41"/>
    <p:sldId id="295" r:id="rId42"/>
    <p:sldId id="302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0D6F-24F9-42BE-95B6-BD153DD28D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85F67-94EC-43C4-B243-8DF3C659E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09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85F67-94EC-43C4-B243-8DF3C659EE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77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0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40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0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96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0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63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05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28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45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6157FA-8917-4E63-ADBB-402A34045107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CAB9FA-F7AD-4008-BAE8-30C45C5549E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86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ssio.cz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ssio.cz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d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PAPEŽSKÁ MISIJNÍ DÍLA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16404" y="1209771"/>
            <a:ext cx="88761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80809"/>
                </a:solidFill>
                <a:latin typeface="inherit"/>
              </a:rPr>
              <a:t>N</a:t>
            </a:r>
            <a:r>
              <a:rPr lang="cs-CZ" sz="2400" b="0" i="0" dirty="0" smtClean="0">
                <a:solidFill>
                  <a:srgbClr val="080809"/>
                </a:solidFill>
                <a:effectLst/>
                <a:latin typeface="inherit"/>
              </a:rPr>
              <a:t>emocnice a sociální centra spojená s katolickou církví mají    na pěti kontinentech celkem 104 000 poboček: </a:t>
            </a:r>
          </a:p>
          <a:p>
            <a:endParaRPr lang="cs-CZ" dirty="0">
              <a:solidFill>
                <a:srgbClr val="080809"/>
              </a:solidFill>
              <a:latin typeface="inheri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0" i="0" dirty="0" smtClean="0">
                <a:solidFill>
                  <a:srgbClr val="080809"/>
                </a:solidFill>
                <a:effectLst/>
                <a:latin typeface="inherit"/>
              </a:rPr>
              <a:t>více než 5 000 nemocnic a přibližně 145 000 ošetřoven,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0" i="0" dirty="0" smtClean="0">
                <a:solidFill>
                  <a:srgbClr val="080809"/>
                </a:solidFill>
                <a:effectLst/>
                <a:latin typeface="inherit"/>
              </a:rPr>
              <a:t>a 504 leprosárií, které významně přispívají k péči o   nemocné, chudé a trpící, často upřednostňující nejzranitelnější a ty, kteří si nemohou dovolit drahou léčbu.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>
              <a:solidFill>
                <a:srgbClr val="080809"/>
              </a:solidFill>
              <a:latin typeface="inheri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80809"/>
                </a:solidFill>
                <a:latin typeface="inherit"/>
              </a:rPr>
              <a:t>d</a:t>
            </a:r>
            <a:r>
              <a:rPr lang="cs-CZ" sz="2400" b="0" i="0" dirty="0" smtClean="0">
                <a:solidFill>
                  <a:srgbClr val="080809"/>
                </a:solidFill>
                <a:effectLst/>
                <a:latin typeface="inherit"/>
              </a:rPr>
              <a:t>omovů pro seniory, chronicky nemocné a zdravotně postižené je více než 15 000, 11 000 center péče o děti a dalších 50 000 zařízení po celém světě jsou poradny, azylové domy, útočiště pro vysídlené osoby a sociální služby všeho druhu, kde dobrovolníci, kněží, řeholníci a laici každý den pokračují v misii, která přináší naději.</a:t>
            </a:r>
            <a:endParaRPr lang="cs-CZ" sz="2400" b="0" i="0" dirty="0">
              <a:solidFill>
                <a:srgbClr val="080809"/>
              </a:solidFill>
              <a:effectLst/>
              <a:latin typeface="inheri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93091" y="721773"/>
            <a:ext cx="876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1. Papežské misijní dílo ŠÍŘENÍ VÍRY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93091" y="1550465"/>
            <a:ext cx="6096000" cy="4852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Mladá dívka </a:t>
            </a:r>
            <a:r>
              <a:rPr lang="cs-CZ" sz="2000" b="0" i="0" u="none" strike="noStrike" dirty="0" err="1" smtClean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Pauline</a:t>
            </a:r>
            <a:r>
              <a:rPr lang="cs-CZ" sz="2000" b="0" i="0" u="none" strike="noStrike" dirty="0" smtClean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 Marie </a:t>
            </a:r>
            <a:r>
              <a:rPr lang="cs-CZ" sz="2000" b="0" i="0" u="none" strike="noStrike" dirty="0" err="1" smtClean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Jaricotová</a:t>
            </a:r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se skupinou přátel v </a:t>
            </a:r>
            <a:r>
              <a:rPr lang="cs-CZ" sz="2000" b="0" i="0" u="none" strike="noStrike" dirty="0" smtClean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založila v Lyonu</a:t>
            </a:r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Společnost pro šíření víry.</a:t>
            </a:r>
          </a:p>
          <a:p>
            <a:r>
              <a:rPr lang="cs-CZ" sz="16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(1799-1862, 62 let, blahořečena papežem Františkem r. 2022)</a:t>
            </a:r>
            <a:r>
              <a:rPr lang="cs-CZ" sz="1600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1600" i="1" baseline="30000" dirty="0">
              <a:solidFill>
                <a:srgbClr val="3366CC"/>
              </a:solidFill>
              <a:latin typeface="Arial" panose="020B0604020202020204" pitchFamily="34" charset="0"/>
            </a:endParaRPr>
          </a:p>
          <a:p>
            <a:endParaRPr lang="cs-CZ" sz="2000" b="0" i="0" baseline="30000" dirty="0" smtClean="0">
              <a:solidFill>
                <a:srgbClr val="3366C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Díky duchu víry, který ji oživoval, a pečlivé organizaci Společnost zažila mimořádný rozvoj.     Za krátkou dobu se etablovala ve francouzských diecézích, poté v diecézích dalších evropských zemí a později i v diecézích Ameriky.</a:t>
            </a:r>
          </a:p>
          <a:p>
            <a:endParaRPr lang="cs-CZ" sz="20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0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Pauline</a:t>
            </a:r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Jaricot</a:t>
            </a:r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dala Dílu lidový charakter tím,                 že oslovila všechny křesťany, všechny společenské vrstvy, dokonce i ty nejchudší. Prezentovala ho         jako sdružení, jehož členové se zavazují k denní modlitbě za misie a k malému finančnímu příspěvku. </a:t>
            </a:r>
            <a:endParaRPr lang="cs-CZ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1341" y="4373707"/>
            <a:ext cx="1451808" cy="720000"/>
          </a:xfrm>
          <a:prstGeom prst="rect">
            <a:avLst/>
          </a:prstGeom>
        </p:spPr>
      </p:pic>
      <p:pic>
        <p:nvPicPr>
          <p:cNvPr id="1030" name="Picture 6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26" y="1696202"/>
            <a:ext cx="3272589" cy="436345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93091" y="1509007"/>
            <a:ext cx="9535330" cy="497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cs-CZ" sz="2000" spc="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 </a:t>
            </a:r>
            <a:r>
              <a:rPr lang="cs-CZ" sz="2000" b="1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koordinuje misijní aktivity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zajišťuje katechetické, vzdělávací, charitativní a sociální projekty, podporuje školy, nemocnice, domovy pro staré lidi, realizuje stavby a opravy kostelů a podobně. </a:t>
            </a:r>
            <a:r>
              <a:rPr lang="cs-CZ" sz="2000" spc="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ajišťuje kvalitní a systematickou pomoc nejchudším v přibližně jedenácti stech misijních diecézích.</a:t>
            </a: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cs-CZ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tyto projekty je věnována </a:t>
            </a:r>
            <a:r>
              <a:rPr lang="cs-CZ" sz="2000" b="1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sbírka z </a:t>
            </a:r>
            <a:r>
              <a:rPr lang="cs-CZ" sz="2000" b="1" u="none" strike="noStrike" spc="2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Misijní neděle</a:t>
            </a:r>
            <a:r>
              <a:rPr lang="cs-CZ" sz="2000" spc="2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Přispívat 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možné i kdykoliv jindy.</a:t>
            </a: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Důležitou součástí</a:t>
            </a:r>
            <a:r>
              <a:rPr lang="cs-CZ" sz="2000" spc="2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u="none" strike="noStrike" spc="2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projektů</a:t>
            </a:r>
            <a:r>
              <a:rPr lang="cs-CZ" sz="2000" spc="2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je vždy 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(alespoň minimální) </a:t>
            </a:r>
            <a:r>
              <a:rPr lang="cs-CZ" sz="2000" b="1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spoluúčast místní 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diecéze, farnosti, komunity. Místní lidé tak postupně přebírají zodpovědnost      za rozvoj svého křesťanského společenství. </a:t>
            </a: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Druhým významným aspektem je </a:t>
            </a:r>
            <a:r>
              <a:rPr lang="cs-CZ" sz="2000" b="1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solidarita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při sbírce na Misijní neděli přispívají dle svých možností i chudí lidé a dělí se tak o své málo s dalšími potřebnými.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93091" y="721773"/>
            <a:ext cx="876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1. Papežské misijní dílo ŠÍŘENÍ VÍRY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14528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36011" y="544338"/>
            <a:ext cx="911726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Misijní neděle – světový den misií</a:t>
            </a:r>
          </a:p>
          <a:p>
            <a:endParaRPr lang="cs-CZ" sz="20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sz="9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ustanovený papežem Piem XI. 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v roce </a:t>
            </a: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1926 </a:t>
            </a:r>
            <a:endParaRPr lang="cs-CZ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každoročně připadá na předposlední neděli v </a:t>
            </a: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říjnu</a:t>
            </a:r>
            <a:endParaRPr lang="cs-CZ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den 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misijní solidarity v katolické </a:t>
            </a: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církvi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p</a:t>
            </a: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apež vydává své osobní poselství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n</a:t>
            </a: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árodní ředitel před sbírkou posílá dopis</a:t>
            </a:r>
          </a:p>
          <a:p>
            <a:endParaRPr lang="cs-CZ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sz="7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Věřící ve všech katolických farnostech světa se během Misijní neděle </a:t>
            </a:r>
            <a:r>
              <a:rPr lang="cs-CZ" sz="2000" b="1" dirty="0">
                <a:solidFill>
                  <a:srgbClr val="202122"/>
                </a:solidFill>
                <a:latin typeface="Arial" panose="020B0604020202020204" pitchFamily="34" charset="0"/>
              </a:rPr>
              <a:t>společně modlí a finančně přispívají 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do světového fondu solidarity, </a:t>
            </a: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         ze 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kterého jsou následující rok podporovány projekty na pomoc </a:t>
            </a:r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potřebným     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ve všech kontinentech skrze Papežské misijní dílo šíření víry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6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11352"/>
          <a:stretch/>
        </p:blipFill>
        <p:spPr>
          <a:xfrm>
            <a:off x="1988467" y="0"/>
            <a:ext cx="8239125" cy="59190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r="1615"/>
          <a:stretch/>
        </p:blipFill>
        <p:spPr>
          <a:xfrm>
            <a:off x="2132847" y="4163929"/>
            <a:ext cx="8106027" cy="2838450"/>
          </a:xfrm>
          <a:prstGeom prst="rect">
            <a:avLst/>
          </a:prstGeom>
        </p:spPr>
      </p:pic>
      <p:sp>
        <p:nvSpPr>
          <p:cNvPr id="4" name="Stužka zahnutá dolů 3"/>
          <p:cNvSpPr/>
          <p:nvPr/>
        </p:nvSpPr>
        <p:spPr>
          <a:xfrm>
            <a:off x="4535905" y="3777916"/>
            <a:ext cx="2839453" cy="26469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81273"/>
          <a:stretch/>
        </p:blipFill>
        <p:spPr>
          <a:xfrm>
            <a:off x="2309911" y="1109916"/>
            <a:ext cx="8739702" cy="6015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81273"/>
          <a:stretch/>
        </p:blipFill>
        <p:spPr>
          <a:xfrm>
            <a:off x="2300736" y="3314700"/>
            <a:ext cx="8739702" cy="60157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b="77407"/>
          <a:stretch/>
        </p:blipFill>
        <p:spPr>
          <a:xfrm>
            <a:off x="2319086" y="0"/>
            <a:ext cx="8730527" cy="13114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69512"/>
          <a:stretch/>
        </p:blipFill>
        <p:spPr>
          <a:xfrm>
            <a:off x="2309911" y="1683361"/>
            <a:ext cx="8730527" cy="17697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11" y="3777914"/>
            <a:ext cx="8733943" cy="3210314"/>
          </a:xfrm>
          <a:prstGeom prst="rect">
            <a:avLst/>
          </a:prstGeom>
        </p:spPr>
      </p:pic>
      <p:sp>
        <p:nvSpPr>
          <p:cNvPr id="7" name="Stužka zahnutá dolů 6"/>
          <p:cNvSpPr/>
          <p:nvPr/>
        </p:nvSpPr>
        <p:spPr>
          <a:xfrm>
            <a:off x="5250860" y="1410704"/>
            <a:ext cx="2839453" cy="26469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tužka zahnutá dolů 7"/>
          <p:cNvSpPr/>
          <p:nvPr/>
        </p:nvSpPr>
        <p:spPr>
          <a:xfrm>
            <a:off x="5250859" y="3488095"/>
            <a:ext cx="2839453" cy="26469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89891" y="686489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2. </a:t>
            </a:r>
            <a:r>
              <a:rPr lang="cs-CZ" sz="2800" b="1" dirty="0">
                <a:solidFill>
                  <a:srgbClr val="002060"/>
                </a:solidFill>
              </a:rPr>
              <a:t>Papežské misijní dílo DĚTÍ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89891" y="1627986"/>
            <a:ext cx="6096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0" i="0" dirty="0" smtClean="0">
                <a:solidFill>
                  <a:srgbClr val="000000"/>
                </a:solidFill>
                <a:effectLst/>
                <a:latin typeface="Titillium Web"/>
              </a:rPr>
              <a:t>U jeho zrodu stál francouzský biskup </a:t>
            </a:r>
            <a:r>
              <a:rPr lang="cs-CZ" b="1" i="0" dirty="0" smtClean="0">
                <a:solidFill>
                  <a:srgbClr val="002060"/>
                </a:solidFill>
                <a:effectLst/>
                <a:latin typeface="Titillium Web"/>
              </a:rPr>
              <a:t>Charles de </a:t>
            </a:r>
            <a:r>
              <a:rPr lang="cs-CZ" b="1" i="0" dirty="0" err="1" smtClean="0">
                <a:solidFill>
                  <a:srgbClr val="002060"/>
                </a:solidFill>
                <a:effectLst/>
                <a:latin typeface="Titillium Web"/>
              </a:rPr>
              <a:t>Forbin-Janson</a:t>
            </a:r>
            <a:r>
              <a:rPr lang="cs-CZ" b="1" i="0" dirty="0" smtClean="0">
                <a:solidFill>
                  <a:srgbClr val="000000"/>
                </a:solidFill>
                <a:effectLst/>
                <a:latin typeface="Titillium Web"/>
              </a:rPr>
              <a:t>, </a:t>
            </a:r>
            <a:r>
              <a:rPr lang="cs-CZ" i="0" dirty="0" smtClean="0">
                <a:solidFill>
                  <a:srgbClr val="000000"/>
                </a:solidFill>
                <a:effectLst/>
                <a:latin typeface="Titillium Web"/>
              </a:rPr>
              <a:t>(1785-1844</a:t>
            </a:r>
            <a:r>
              <a:rPr lang="cs-CZ" b="1" i="0" dirty="0" smtClean="0">
                <a:solidFill>
                  <a:srgbClr val="000000"/>
                </a:solidFill>
                <a:effectLst/>
                <a:latin typeface="Titillium Web"/>
              </a:rPr>
              <a:t>, </a:t>
            </a:r>
            <a:r>
              <a:rPr lang="cs-CZ" i="0" dirty="0" smtClean="0">
                <a:solidFill>
                  <a:srgbClr val="000000"/>
                </a:solidFill>
                <a:effectLst/>
                <a:latin typeface="Titillium Web"/>
              </a:rPr>
              <a:t>69 let), velmi se zajímal o misie v Číně</a:t>
            </a:r>
          </a:p>
          <a:p>
            <a:endParaRPr lang="cs-CZ" dirty="0">
              <a:solidFill>
                <a:srgbClr val="000000"/>
              </a:solidFill>
              <a:latin typeface="Titillium Web"/>
            </a:endParaRPr>
          </a:p>
          <a:p>
            <a:r>
              <a:rPr lang="cs-CZ" dirty="0">
                <a:solidFill>
                  <a:srgbClr val="000000"/>
                </a:solidFill>
                <a:latin typeface="Titillium Web"/>
              </a:rPr>
              <a:t>S</a:t>
            </a:r>
            <a:r>
              <a:rPr lang="cs-CZ" i="0" dirty="0" smtClean="0">
                <a:solidFill>
                  <a:srgbClr val="000000"/>
                </a:solidFill>
                <a:effectLst/>
                <a:latin typeface="Titillium Web"/>
              </a:rPr>
              <a:t>oučasník Paulin </a:t>
            </a:r>
            <a:r>
              <a:rPr lang="cs-CZ" i="0" dirty="0" err="1" smtClean="0">
                <a:solidFill>
                  <a:srgbClr val="000000"/>
                </a:solidFill>
                <a:effectLst/>
                <a:latin typeface="Titillium Web"/>
              </a:rPr>
              <a:t>Jaricot</a:t>
            </a:r>
            <a:r>
              <a:rPr lang="cs-CZ" dirty="0">
                <a:solidFill>
                  <a:srgbClr val="000000"/>
                </a:solidFill>
                <a:latin typeface="Titillium Web"/>
              </a:rPr>
              <a:t>. </a:t>
            </a:r>
            <a:r>
              <a:rPr lang="cs-CZ" dirty="0" smtClean="0">
                <a:solidFill>
                  <a:srgbClr val="000000"/>
                </a:solidFill>
                <a:latin typeface="Titillium Web"/>
              </a:rPr>
              <a:t>Co </a:t>
            </a:r>
            <a:r>
              <a:rPr lang="cs-CZ" dirty="0">
                <a:solidFill>
                  <a:srgbClr val="000000"/>
                </a:solidFill>
                <a:latin typeface="Titillium Web"/>
              </a:rPr>
              <a:t>ona zorganizovala pro dospělé ve Francii, on </a:t>
            </a:r>
            <a:r>
              <a:rPr lang="cs-CZ" dirty="0" smtClean="0">
                <a:solidFill>
                  <a:srgbClr val="000000"/>
                </a:solidFill>
                <a:latin typeface="Titillium Web"/>
              </a:rPr>
              <a:t>zorganizoval pro </a:t>
            </a:r>
            <a:r>
              <a:rPr lang="cs-CZ" dirty="0">
                <a:solidFill>
                  <a:srgbClr val="000000"/>
                </a:solidFill>
                <a:latin typeface="Titillium Web"/>
              </a:rPr>
              <a:t>děti z celé Evropy. D</a:t>
            </a:r>
            <a:r>
              <a:rPr lang="cs-CZ" dirty="0" smtClean="0">
                <a:solidFill>
                  <a:srgbClr val="000000"/>
                </a:solidFill>
                <a:latin typeface="Titillium Web"/>
              </a:rPr>
              <a:t>ěti </a:t>
            </a:r>
            <a:r>
              <a:rPr lang="cs-CZ" dirty="0">
                <a:solidFill>
                  <a:srgbClr val="000000"/>
                </a:solidFill>
                <a:latin typeface="Titillium Web"/>
              </a:rPr>
              <a:t>měly pomáhat svým bratrům a sestrám, a to nejen těm z Číny, ale ze všech misií na světě. </a:t>
            </a:r>
            <a:endParaRPr lang="cs-CZ" dirty="0" smtClean="0">
              <a:solidFill>
                <a:srgbClr val="000000"/>
              </a:solidFill>
              <a:latin typeface="Titillium Web"/>
            </a:endParaRPr>
          </a:p>
          <a:p>
            <a:endParaRPr lang="cs-CZ" dirty="0">
              <a:solidFill>
                <a:srgbClr val="000000"/>
              </a:solidFill>
              <a:latin typeface="Titillium Web"/>
            </a:endParaRPr>
          </a:p>
          <a:p>
            <a:r>
              <a:rPr lang="cs-CZ" dirty="0">
                <a:solidFill>
                  <a:srgbClr val="000000"/>
                </a:solidFill>
                <a:latin typeface="Titillium Web"/>
              </a:rPr>
              <a:t>Zdůrazňoval, že pomoc je od dětí pro děti, pro jejich duchovní a materiální blaho</a:t>
            </a:r>
            <a:r>
              <a:rPr lang="cs-CZ" dirty="0" smtClean="0">
                <a:solidFill>
                  <a:srgbClr val="000000"/>
                </a:solidFill>
                <a:latin typeface="Titillium Web"/>
              </a:rPr>
              <a:t>. Podmínkou </a:t>
            </a:r>
            <a:r>
              <a:rPr lang="cs-CZ" dirty="0">
                <a:solidFill>
                  <a:srgbClr val="000000"/>
                </a:solidFill>
                <a:latin typeface="Titillium Web"/>
              </a:rPr>
              <a:t>členství byla krátká denní modlitba za misie a maličká finanční </a:t>
            </a:r>
            <a:r>
              <a:rPr lang="cs-CZ" dirty="0" smtClean="0">
                <a:solidFill>
                  <a:srgbClr val="000000"/>
                </a:solidFill>
                <a:latin typeface="Titillium Web"/>
              </a:rPr>
              <a:t>oběť   </a:t>
            </a:r>
            <a:r>
              <a:rPr lang="cs-CZ" dirty="0">
                <a:solidFill>
                  <a:srgbClr val="000000"/>
                </a:solidFill>
                <a:latin typeface="Titillium Web"/>
              </a:rPr>
              <a:t>na záchranu pohanských dětí</a:t>
            </a:r>
            <a:r>
              <a:rPr lang="cs-CZ" dirty="0" smtClean="0">
                <a:solidFill>
                  <a:srgbClr val="000000"/>
                </a:solidFill>
                <a:latin typeface="Titillium Web"/>
              </a:rPr>
              <a:t>.</a:t>
            </a:r>
          </a:p>
          <a:p>
            <a:endParaRPr lang="cs-CZ" dirty="0">
              <a:solidFill>
                <a:srgbClr val="000000"/>
              </a:solidFill>
              <a:latin typeface="Titillium Web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Titillium Web"/>
              </a:rPr>
              <a:t>Dnes sdružuje desítky milionů malých misionářů po celém světě.</a:t>
            </a:r>
          </a:p>
          <a:p>
            <a:endParaRPr lang="cs-CZ" dirty="0">
              <a:solidFill>
                <a:srgbClr val="000000"/>
              </a:solidFill>
              <a:latin typeface="Titillium Web"/>
            </a:endParaRPr>
          </a:p>
        </p:txBody>
      </p:sp>
      <p:pic>
        <p:nvPicPr>
          <p:cNvPr id="2054" name="Picture 6" descr="https://www.ppoomm.va/content/dam/ppoomm/fondatori/forbin-janson2.png/_jcr_content/renditions/cq5dam.web.1280.12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779" r="2848" b="1786"/>
          <a:stretch/>
        </p:blipFill>
        <p:spPr bwMode="auto">
          <a:xfrm flipH="1">
            <a:off x="7928810" y="1714761"/>
            <a:ext cx="3404935" cy="413683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39616" y="1361492"/>
            <a:ext cx="1019038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Zaměřuje se na podporu a rozvoj dětí v misiích, trpících nedostatkem jídla, zdravotní péče,      jsou ohroženy násilím a je pro ně obtížně dostupné základní vzdělání. </a:t>
            </a:r>
          </a:p>
          <a:p>
            <a:endParaRPr lang="cs-CZ" sz="2800" spc="2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Pomoc je poskytována prostřednictvím jednotlivých projektů, připravených zodpovědnými institucemi každé podporované země a týkají se záchrany života, vzdělání i křesťanské formace.</a:t>
            </a:r>
            <a:br>
              <a:rPr lang="cs-CZ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cs-CZ" sz="3200" spc="25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projektů na záchranu života spadají nutriční programy pro chudobné a podvyživené děti, nákup léků a zajištění zdravotní péče, prevence, hygieny a léčby dětí postižených běžnými i závažnými nemocemi, jako je např. AIDS, péče o sirotky a děti žijící na ulici, kterým je poskytováno ubytování, křesťanská výchova a potřebná strava.</a:t>
            </a:r>
          </a:p>
          <a:p>
            <a:endParaRPr lang="cs-CZ" sz="3200" spc="25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Další důležitou oblastí podpory dětí v misiích je vzdělávání. Pomoc je směřována sirotkům  nebo chudým dětem, jejichž rodiče tvrdě pracují na plantážích nebo daleko od domova a nemohou dětem zajistit dostatečnou výchovu. Často je spojeno s ubytováním dětí.               Kvalitní vzdělání a výchova umožní dětem stát se v budoucnu samostatnými občany.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39616" y="518047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2. </a:t>
            </a:r>
            <a:r>
              <a:rPr lang="cs-CZ" sz="2800" b="1" dirty="0">
                <a:solidFill>
                  <a:srgbClr val="002060"/>
                </a:solidFill>
              </a:rPr>
              <a:t>Papežské misijní dílo DĚTÍ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39616" y="1724971"/>
            <a:ext cx="945281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cs-CZ" sz="2000" spc="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Papežské misijní dílo dětí 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celosvětové úrovni formuje děti k zájmu o misie,                       a to modlitbou, vzdělávacími aktivitami a finančně. Děti se tak stávají misionáři               druhých v souladu s heslem „</a:t>
            </a:r>
            <a:r>
              <a:rPr lang="cs-CZ" sz="2000" b="1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Děti pomáhají dětem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sz="2000" spc="2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Toto Dílo najdeme cca v 120 zemích světa a jeho specifikem je aktivní zapojení                i dětí z chudých misijních zemí.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rámci Papežského misijního díla dětí působí </a:t>
            </a:r>
            <a:r>
              <a:rPr lang="cs-CZ" sz="2000" b="1" u="none" strike="noStrike" spc="2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Misijní klubka </a:t>
            </a:r>
            <a:r>
              <a:rPr lang="cs-CZ" sz="2000" spc="2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skupinky                             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společenství, kde děti pod vedením dospělých tvořivým způsobem podporují misie.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39616" y="518047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2. </a:t>
            </a:r>
            <a:r>
              <a:rPr lang="cs-CZ" sz="2800" b="1" dirty="0">
                <a:solidFill>
                  <a:srgbClr val="002060"/>
                </a:solidFill>
              </a:rPr>
              <a:t>Papežské misijní dílo DĚTÍ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95359" y="1374475"/>
            <a:ext cx="73147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U </a:t>
            </a:r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vzniku stála mladá Francouzka pocházející z bohaté rodiny </a:t>
            </a:r>
            <a:r>
              <a:rPr lang="cs-CZ" sz="2000" b="1" i="0" u="none" strike="noStrike" dirty="0" err="1" smtClean="0">
                <a:solidFill>
                  <a:srgbClr val="002060"/>
                </a:solidFill>
                <a:effectLst/>
                <a:latin typeface="Titillium Web"/>
              </a:rPr>
              <a:t>Jeanne</a:t>
            </a:r>
            <a:r>
              <a:rPr lang="cs-CZ" sz="2000" b="1" i="0" u="none" strike="noStrike" dirty="0" smtClean="0">
                <a:solidFill>
                  <a:srgbClr val="002060"/>
                </a:solidFill>
                <a:effectLst/>
                <a:latin typeface="Titillium Web"/>
              </a:rPr>
              <a:t> </a:t>
            </a:r>
            <a:r>
              <a:rPr lang="cs-CZ" sz="2000" b="1" i="0" u="none" strike="noStrike" dirty="0" err="1" smtClean="0">
                <a:solidFill>
                  <a:srgbClr val="002060"/>
                </a:solidFill>
                <a:effectLst/>
                <a:latin typeface="Titillium Web"/>
              </a:rPr>
              <a:t>Bigard</a:t>
            </a:r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 (1859-1934, 75 let)</a:t>
            </a:r>
          </a:p>
          <a:p>
            <a:pPr fontAlgn="base"/>
            <a:endParaRPr lang="cs-CZ" sz="2000" b="0" i="0" dirty="0" smtClean="0">
              <a:solidFill>
                <a:srgbClr val="000000"/>
              </a:solidFill>
              <a:effectLst/>
              <a:latin typeface="Titillium Web"/>
            </a:endParaRPr>
          </a:p>
          <a:p>
            <a:pPr fontAlgn="base"/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Matka jí vštípila velký zájem o duchovní život a silný cit k potřebám hlasatelů evangelia, zejména kněží v misiích.     Obě ženy se zajímaly zejména o misie v Japonsku. Byly si však vědomy, že pokud se má křesťanství vybudovat natrvalo, je nezbytné dát misijním územím domorodé kněze, kteří ovládají jazyk, zvyky, zákony a jsou „syny“ vlastní země, proto je zde menší riziko „politických procesů“, kterým byli vystavováni misionáři přicházející na tato území z Evropy.</a:t>
            </a:r>
          </a:p>
          <a:p>
            <a:pPr fontAlgn="base"/>
            <a:endParaRPr lang="cs-CZ" sz="2000" b="0" i="0" dirty="0" smtClean="0">
              <a:solidFill>
                <a:srgbClr val="000000"/>
              </a:solidFill>
              <a:effectLst/>
              <a:latin typeface="Titillium Web"/>
            </a:endParaRPr>
          </a:p>
          <a:p>
            <a:pPr fontAlgn="base"/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Na žádost </a:t>
            </a:r>
            <a:r>
              <a:rPr lang="cs-CZ" sz="2000" b="0" i="0" dirty="0" err="1" smtClean="0">
                <a:solidFill>
                  <a:srgbClr val="000000"/>
                </a:solidFill>
                <a:effectLst/>
                <a:latin typeface="Titillium Web"/>
              </a:rPr>
              <a:t>Mons</a:t>
            </a:r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. </a:t>
            </a:r>
            <a:r>
              <a:rPr lang="cs-CZ" sz="2000" b="0" i="0" dirty="0" err="1" smtClean="0">
                <a:solidFill>
                  <a:srgbClr val="000000"/>
                </a:solidFill>
                <a:effectLst/>
                <a:latin typeface="Titillium Web"/>
              </a:rPr>
              <a:t>Cousina</a:t>
            </a:r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 začaly podporovat japonský seminář. </a:t>
            </a:r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S</a:t>
            </a:r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háněly prostředky na dlouhodobou podporu formování nových misionářů a mladých kněží.</a:t>
            </a:r>
          </a:p>
          <a:p>
            <a:pPr fontAlgn="base"/>
            <a:endParaRPr lang="cs-CZ" sz="2000" b="0" i="0" dirty="0" smtClean="0">
              <a:solidFill>
                <a:srgbClr val="000000"/>
              </a:solidFill>
              <a:effectLst/>
              <a:latin typeface="Titillium Web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95359" y="517626"/>
            <a:ext cx="6857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cs-CZ" sz="2800" b="1" dirty="0">
                <a:solidFill>
                  <a:srgbClr val="002060"/>
                </a:solidFill>
              </a:rPr>
              <a:t>3</a:t>
            </a:r>
            <a:r>
              <a:rPr lang="cs-CZ" sz="2800" b="1" dirty="0" smtClean="0">
                <a:solidFill>
                  <a:srgbClr val="002060"/>
                </a:solidFill>
              </a:rPr>
              <a:t>. Papežské misijní dílo SV</a:t>
            </a:r>
            <a:r>
              <a:rPr lang="cs-CZ" sz="2800" b="1" dirty="0">
                <a:solidFill>
                  <a:srgbClr val="002060"/>
                </a:solidFill>
              </a:rPr>
              <a:t>. </a:t>
            </a:r>
            <a:r>
              <a:rPr lang="cs-CZ" sz="2800" b="1" dirty="0">
                <a:solidFill>
                  <a:srgbClr val="002060"/>
                </a:solidFill>
              </a:rPr>
              <a:t>PETRA APOŠTOLA</a:t>
            </a:r>
          </a:p>
        </p:txBody>
      </p:sp>
      <p:pic>
        <p:nvPicPr>
          <p:cNvPr id="6146" name="Picture 2" descr="Jeanne Bigard – Pontifical Mission Societ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r="11132"/>
          <a:stretch/>
        </p:blipFill>
        <p:spPr bwMode="auto">
          <a:xfrm>
            <a:off x="8722895" y="1518853"/>
            <a:ext cx="2779295" cy="433072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16967" y="982969"/>
            <a:ext cx="9662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PAPEŽSKÁ MISIJNÍ DÍLA</a:t>
            </a:r>
            <a:r>
              <a:rPr lang="cs-CZ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80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(PMD) </a:t>
            </a:r>
          </a:p>
          <a:p>
            <a:endParaRPr lang="cs-CZ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řídí a koordinují 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činnost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misií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 v 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katolické církvi,</a:t>
            </a:r>
            <a:endParaRPr lang="cs-CZ" b="0" i="0" dirty="0" smtClean="0">
              <a:effectLst/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j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sou vedena vatikánským </a:t>
            </a:r>
            <a:r>
              <a:rPr lang="cs-CZ" dirty="0" err="1" smtClean="0">
                <a:latin typeface="Arial" panose="020B0604020202020204" pitchFamily="34" charset="0"/>
              </a:rPr>
              <a:t>D</a:t>
            </a:r>
            <a:r>
              <a:rPr lang="cs-CZ" b="0" i="0" u="none" strike="noStrike" dirty="0" err="1" smtClean="0">
                <a:effectLst/>
                <a:latin typeface="Arial" panose="020B0604020202020204" pitchFamily="34" charset="0"/>
              </a:rPr>
              <a:t>ikasteriem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 pro evangelizaci národů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endParaRPr lang="cs-CZ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zahrnují čtyři původně samostatná díla:</a:t>
            </a:r>
          </a:p>
          <a:p>
            <a:endParaRPr lang="cs-CZ" sz="8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b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Papežské misijní dílo šíření víry 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2400" b="0" i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zal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2400" b="0" i="1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1818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b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Papežské misijní dílo dětí 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2400" b="0" i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zal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2400" b="0" i="1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1843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b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Papežské misijní dílo sv. Petra apoštola 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2400" b="0" i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zal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2400" b="0" i="1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1889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b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Papežská misijní unie 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2400" b="0" i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zal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2400" b="0" i="1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1916</a:t>
            </a:r>
            <a:r>
              <a:rPr lang="cs-CZ" sz="2400" b="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cs-CZ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Tyto čtyři společnosti obdržely v roce 1922 název „papežské“, </a:t>
            </a:r>
          </a:p>
          <a:p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aby byl vyjádřen jejich status oficiálních nástrojů papeže a všeobecné katolické církve. </a:t>
            </a:r>
          </a:p>
          <a:p>
            <a:endParaRPr lang="cs-CZ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95359" y="1527518"/>
            <a:ext cx="99015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80809"/>
                </a:solidFill>
                <a:latin typeface="inherit"/>
              </a:rPr>
              <a:t>Dnes 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zaručuje přípravu a formaci seminaristům, řeholním novicům v přibližně                  </a:t>
            </a:r>
            <a:r>
              <a:rPr lang="cs-CZ" sz="2000" b="1" i="0" dirty="0" smtClean="0">
                <a:solidFill>
                  <a:srgbClr val="080809"/>
                </a:solidFill>
                <a:effectLst/>
                <a:latin typeface="inherit"/>
              </a:rPr>
              <a:t>1.100 misijních diecézích 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církve. </a:t>
            </a:r>
            <a:r>
              <a:rPr lang="cs-CZ" sz="2000" dirty="0" smtClean="0">
                <a:solidFill>
                  <a:srgbClr val="080809"/>
                </a:solidFill>
                <a:latin typeface="inherit"/>
              </a:rPr>
              <a:t>Bez této služby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 by nově vznikající církevní společenství neměla duchovní představené, nebyli by kněží a řeholní dorost v misiích.</a:t>
            </a:r>
          </a:p>
          <a:p>
            <a:endParaRPr lang="cs-CZ" sz="2000" b="0" i="0" dirty="0" smtClean="0">
              <a:solidFill>
                <a:srgbClr val="080809"/>
              </a:solidFill>
              <a:effectLst/>
              <a:latin typeface="inherit"/>
            </a:endParaRPr>
          </a:p>
          <a:p>
            <a:r>
              <a:rPr lang="cs-CZ" sz="2000" dirty="0" smtClean="0">
                <a:solidFill>
                  <a:srgbClr val="080809"/>
                </a:solidFill>
                <a:latin typeface="inherit"/>
              </a:rPr>
              <a:t>S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voji pomoc 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zaměřuje 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na výchovu a formaci bohoslovců na misiích, studujících přibližně </a:t>
            </a:r>
            <a:r>
              <a:rPr lang="cs-CZ" sz="2000" b="1" i="0" dirty="0" smtClean="0">
                <a:solidFill>
                  <a:srgbClr val="080809"/>
                </a:solidFill>
                <a:effectLst/>
                <a:latin typeface="inherit"/>
              </a:rPr>
              <a:t>v 900 seminářích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. Ročně pak z nich bývá vysvěceno asi 2.000 novokněží. </a:t>
            </a:r>
          </a:p>
          <a:p>
            <a:endParaRPr lang="cs-CZ" sz="2000" dirty="0">
              <a:solidFill>
                <a:srgbClr val="080809"/>
              </a:solidFill>
              <a:latin typeface="inherit"/>
            </a:endParaRPr>
          </a:p>
          <a:p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Přispívá se též na </a:t>
            </a:r>
            <a:r>
              <a:rPr lang="cs-CZ" sz="2000" b="1" i="0" dirty="0" smtClean="0">
                <a:solidFill>
                  <a:srgbClr val="080809"/>
                </a:solidFill>
                <a:effectLst/>
                <a:latin typeface="inherit"/>
              </a:rPr>
              <a:t>postgraduální studium 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v Římě několika desítkám vybraných studentů z řady řeholních kongregací pracujících v misiích. Ti se po návratu zpět stávají učiteli a přispívají ke vzdělání ostatních. </a:t>
            </a:r>
          </a:p>
          <a:p>
            <a:endParaRPr lang="cs-CZ" sz="2000" dirty="0">
              <a:solidFill>
                <a:srgbClr val="080809"/>
              </a:solidFill>
              <a:latin typeface="inherit"/>
            </a:endParaRPr>
          </a:p>
          <a:p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Další pomoci se skrze toto Dílo dostává řeholnímu dorostu, nemocným a starým kněžím, misionářům </a:t>
            </a:r>
            <a:r>
              <a:rPr lang="cs-CZ" sz="2000" b="1" i="0" dirty="0" smtClean="0">
                <a:solidFill>
                  <a:srgbClr val="080809"/>
                </a:solidFill>
                <a:effectLst/>
                <a:latin typeface="inherit"/>
              </a:rPr>
              <a:t>v chudých oblastech světa</a:t>
            </a:r>
            <a:r>
              <a:rPr lang="cs-CZ" sz="2000" b="0" i="0" dirty="0" smtClean="0">
                <a:solidFill>
                  <a:srgbClr val="080809"/>
                </a:solidFill>
                <a:effectLst/>
                <a:latin typeface="inherit"/>
              </a:rPr>
              <a:t>.</a:t>
            </a:r>
          </a:p>
          <a:p>
            <a:endParaRPr lang="cs-CZ" sz="2000" dirty="0">
              <a:solidFill>
                <a:srgbClr val="080809"/>
              </a:solidFill>
              <a:latin typeface="inherit"/>
            </a:endParaRPr>
          </a:p>
          <a:p>
            <a:r>
              <a:rPr lang="cs-CZ" sz="2000" b="1" spc="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ČR podporujeme </a:t>
            </a:r>
            <a:r>
              <a:rPr lang="cs-CZ" sz="2000" spc="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velké semináře v Zambii, Ugandě a Keni.</a:t>
            </a:r>
          </a:p>
          <a:p>
            <a:endParaRPr lang="cs-CZ" sz="2000" b="0" i="0" dirty="0">
              <a:solidFill>
                <a:srgbClr val="080809"/>
              </a:solidFill>
              <a:effectLst/>
              <a:latin typeface="inheri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95359" y="698100"/>
            <a:ext cx="6857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cs-CZ" sz="2800" b="1" dirty="0">
                <a:solidFill>
                  <a:srgbClr val="002060"/>
                </a:solidFill>
              </a:rPr>
              <a:t>3</a:t>
            </a:r>
            <a:r>
              <a:rPr lang="cs-CZ" sz="2800" b="1" dirty="0" smtClean="0">
                <a:solidFill>
                  <a:srgbClr val="002060"/>
                </a:solidFill>
              </a:rPr>
              <a:t>. Papežské misijní dílo SV</a:t>
            </a:r>
            <a:r>
              <a:rPr lang="cs-CZ" sz="2800" b="1" dirty="0">
                <a:solidFill>
                  <a:srgbClr val="002060"/>
                </a:solidFill>
              </a:rPr>
              <a:t>. </a:t>
            </a:r>
            <a:r>
              <a:rPr lang="cs-CZ" sz="2800" b="1" dirty="0">
                <a:solidFill>
                  <a:srgbClr val="002060"/>
                </a:solidFill>
              </a:rPr>
              <a:t>PETRA APOŠTOLA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89890" y="1807517"/>
            <a:ext cx="65621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0" i="0" dirty="0" smtClean="0">
                <a:solidFill>
                  <a:srgbClr val="000000"/>
                </a:solidFill>
                <a:effectLst/>
                <a:latin typeface="Titillium Web"/>
              </a:rPr>
              <a:t>Založil ji v říjnu 1916 italský misionář </a:t>
            </a:r>
            <a:r>
              <a:rPr lang="cs-CZ" sz="2000" b="1" i="0" dirty="0" err="1" smtClean="0">
                <a:solidFill>
                  <a:srgbClr val="002060"/>
                </a:solidFill>
                <a:effectLst/>
                <a:latin typeface="Titillium Web"/>
              </a:rPr>
              <a:t>bl</a:t>
            </a:r>
            <a:r>
              <a:rPr lang="cs-CZ" sz="2000" b="1" i="0" dirty="0" smtClean="0">
                <a:solidFill>
                  <a:srgbClr val="002060"/>
                </a:solidFill>
                <a:effectLst/>
                <a:latin typeface="Titillium Web"/>
              </a:rPr>
              <a:t>. Paolo </a:t>
            </a:r>
            <a:r>
              <a:rPr lang="cs-CZ" sz="2000" b="1" dirty="0">
                <a:solidFill>
                  <a:srgbClr val="002060"/>
                </a:solidFill>
                <a:latin typeface="Titillium Web"/>
              </a:rPr>
              <a:t>M</a:t>
            </a:r>
            <a:r>
              <a:rPr lang="cs-CZ" sz="2000" b="1" i="0" dirty="0" smtClean="0">
                <a:solidFill>
                  <a:srgbClr val="002060"/>
                </a:solidFill>
                <a:effectLst/>
                <a:latin typeface="Titillium Web"/>
              </a:rPr>
              <a:t>anna</a:t>
            </a:r>
            <a:r>
              <a:rPr lang="cs-CZ" sz="2000" b="1" i="0" dirty="0" smtClean="0">
                <a:solidFill>
                  <a:srgbClr val="000000"/>
                </a:solidFill>
                <a:effectLst/>
                <a:latin typeface="Titillium Web"/>
              </a:rPr>
              <a:t>, </a:t>
            </a:r>
            <a:r>
              <a:rPr lang="cs-CZ" sz="2000" i="0" dirty="0" smtClean="0">
                <a:solidFill>
                  <a:srgbClr val="000000"/>
                </a:solidFill>
                <a:effectLst/>
                <a:latin typeface="Titillium Web"/>
              </a:rPr>
              <a:t>(1872-1952</a:t>
            </a:r>
            <a:r>
              <a:rPr lang="cs-CZ" sz="2000" b="1" i="0" dirty="0" smtClean="0">
                <a:solidFill>
                  <a:srgbClr val="000000"/>
                </a:solidFill>
                <a:effectLst/>
                <a:latin typeface="Titillium Web"/>
              </a:rPr>
              <a:t>, </a:t>
            </a:r>
            <a:r>
              <a:rPr lang="cs-CZ" sz="2000" i="0" dirty="0" smtClean="0">
                <a:solidFill>
                  <a:srgbClr val="000000"/>
                </a:solidFill>
                <a:effectLst/>
                <a:latin typeface="Titillium Web"/>
              </a:rPr>
              <a:t>80 let), jako misionář 12 let v Barmě</a:t>
            </a:r>
          </a:p>
          <a:p>
            <a:endParaRPr lang="cs-CZ" sz="2000" dirty="0" smtClean="0">
              <a:solidFill>
                <a:srgbClr val="000000"/>
              </a:solidFill>
              <a:latin typeface="Titillium Web"/>
            </a:endParaRPr>
          </a:p>
          <a:p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Chtěl dát církvi </a:t>
            </a:r>
            <a:r>
              <a:rPr lang="cs-CZ" sz="2000" b="1" dirty="0" smtClean="0">
                <a:solidFill>
                  <a:srgbClr val="000000"/>
                </a:solidFill>
                <a:latin typeface="Titillium Web"/>
              </a:rPr>
              <a:t>organizované úsilí kněží</a:t>
            </a:r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, aby se křesťanům vštěpil větší zájem o širší a </a:t>
            </a:r>
            <a:r>
              <a:rPr lang="cs-CZ" sz="2000" dirty="0" err="1" smtClean="0">
                <a:solidFill>
                  <a:srgbClr val="000000"/>
                </a:solidFill>
                <a:latin typeface="Titillium Web"/>
              </a:rPr>
              <a:t>účinější</a:t>
            </a:r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 spolupráci v pomoci misiím. Kdo jiný než kněz by měl mít větší zájem o šíření evangelia, jehož je služební-</a:t>
            </a:r>
            <a:r>
              <a:rPr lang="cs-CZ" sz="2000" dirty="0" err="1" smtClean="0">
                <a:solidFill>
                  <a:srgbClr val="000000"/>
                </a:solidFill>
                <a:latin typeface="Titillium Web"/>
              </a:rPr>
              <a:t>kem</a:t>
            </a:r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… je potřebné sjednotit a zorganizovat síly kněží.</a:t>
            </a:r>
          </a:p>
          <a:p>
            <a:endParaRPr lang="cs-CZ" sz="2000" dirty="0">
              <a:solidFill>
                <a:srgbClr val="000000"/>
              </a:solidFill>
              <a:latin typeface="Titillium Web"/>
            </a:endParaRPr>
          </a:p>
          <a:p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 </a:t>
            </a:r>
            <a:r>
              <a:rPr lang="cs-CZ" sz="2000" b="1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informovat a misijně formovat </a:t>
            </a: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kněze, členy zasvěceného života a sekulárních institutů, kandidáty na kněžství a k zasvěcenému životu, stejně jako i laiky, kterým byla svěřena biskupem kanonická mise a podílejí se na pastorační službě v církvi.</a:t>
            </a:r>
          </a:p>
          <a:p>
            <a:endParaRPr lang="cs-CZ" sz="2000" dirty="0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89890" y="1034870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4. Papežská </a:t>
            </a:r>
            <a:r>
              <a:rPr lang="cs-CZ" sz="2800" b="1" dirty="0">
                <a:solidFill>
                  <a:srgbClr val="002060"/>
                </a:solidFill>
              </a:rPr>
              <a:t>misijní </a:t>
            </a:r>
            <a:r>
              <a:rPr lang="cs-CZ" sz="2800" b="1" dirty="0" smtClean="0">
                <a:solidFill>
                  <a:srgbClr val="002060"/>
                </a:solidFill>
              </a:rPr>
              <a:t>UNIE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A Gaeta il ricordo del beato Paolo Manna - Arcidiocesi di Ga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27" y="1807517"/>
            <a:ext cx="2346994" cy="415806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89890" y="1938532"/>
            <a:ext cx="8275781" cy="351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cs-CZ" sz="2000" spc="2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Členy PMU mohou být také laici zapojení do pastorace. Jedná se především o katechety, pastorační asistenty, zástupce katolických spolků a hnutí, členy pastoračních a ekonomických rad farností.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sz="2800" spc="2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cs-CZ" sz="2000" spc="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Členové PMU se zavazují</a:t>
            </a:r>
            <a:r>
              <a:rPr lang="cs-CZ" sz="2000" spc="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endParaRPr lang="cs-CZ" sz="1100" spc="2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cs-CZ" sz="2000" spc="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obětovat své modlitby, utrpení a odříkání na misijní úmysly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cs-CZ" sz="2000" spc="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prohlubovat svou misijní formaci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cs-CZ" sz="2000" spc="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propagovat Papežská misijní díla a misijní materiály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cs-CZ" sz="2000" spc="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podílet se na modlitebních setkáních a formaci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89890" y="1034870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4. Papežská </a:t>
            </a:r>
            <a:r>
              <a:rPr lang="cs-CZ" sz="2800" b="1" dirty="0">
                <a:solidFill>
                  <a:srgbClr val="002060"/>
                </a:solidFill>
              </a:rPr>
              <a:t>misijní </a:t>
            </a:r>
            <a:r>
              <a:rPr lang="cs-CZ" sz="2800" b="1" dirty="0" smtClean="0">
                <a:solidFill>
                  <a:srgbClr val="002060"/>
                </a:solidFill>
              </a:rPr>
              <a:t>UNIE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91166" y="778865"/>
            <a:ext cx="806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PMD v českých zemích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91166" y="1719529"/>
            <a:ext cx="9918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První zmínka </a:t>
            </a:r>
            <a:r>
              <a:rPr lang="cs-CZ" sz="2000" dirty="0" smtClean="0"/>
              <a:t>o misijním díle dětí z r. 1874.</a:t>
            </a:r>
          </a:p>
          <a:p>
            <a:endParaRPr lang="cs-CZ" sz="2000" dirty="0"/>
          </a:p>
          <a:p>
            <a:r>
              <a:rPr lang="cs-CZ" sz="2000" dirty="0"/>
              <a:t>Č</a:t>
            </a:r>
            <a:r>
              <a:rPr lang="cs-CZ" sz="2000" dirty="0" smtClean="0"/>
              <a:t>lenem mohlo být jen pokřtěné dítě, členové přispívali měsíčně 2 krejcar a každý den se modlili Zdrávas </a:t>
            </a:r>
            <a:r>
              <a:rPr lang="cs-CZ" sz="2000" dirty="0"/>
              <a:t>M</a:t>
            </a:r>
            <a:r>
              <a:rPr lang="cs-CZ" sz="2000" dirty="0" smtClean="0"/>
              <a:t>aria s dovětkem: „Svatá Panno </a:t>
            </a:r>
            <a:r>
              <a:rPr lang="cs-CZ" sz="2000" dirty="0"/>
              <a:t>M</a:t>
            </a:r>
            <a:r>
              <a:rPr lang="cs-CZ" sz="2000" dirty="0" smtClean="0"/>
              <a:t>aria, pros za nás a za ubohé pohanské děti.“</a:t>
            </a:r>
          </a:p>
          <a:p>
            <a:endParaRPr lang="cs-CZ" sz="2000" dirty="0"/>
          </a:p>
          <a:p>
            <a:r>
              <a:rPr lang="cs-CZ" sz="2000" dirty="0" smtClean="0"/>
              <a:t>Společenství </a:t>
            </a:r>
            <a:r>
              <a:rPr lang="cs-CZ" sz="2000" dirty="0" err="1"/>
              <a:t>K</a:t>
            </a:r>
            <a:r>
              <a:rPr lang="cs-CZ" sz="2000" dirty="0" err="1" smtClean="0"/>
              <a:t>laretiánů</a:t>
            </a:r>
            <a:r>
              <a:rPr lang="cs-CZ" sz="2000" dirty="0" smtClean="0"/>
              <a:t> začalo o vánocích </a:t>
            </a:r>
            <a:r>
              <a:rPr lang="cs-CZ" sz="2000" dirty="0" err="1" smtClean="0"/>
              <a:t>umístovat</a:t>
            </a:r>
            <a:r>
              <a:rPr lang="cs-CZ" sz="2000" dirty="0" smtClean="0"/>
              <a:t> </a:t>
            </a:r>
            <a:r>
              <a:rPr lang="cs-CZ" sz="2000" b="1" dirty="0" smtClean="0"/>
              <a:t>před betlémy sošku černouška</a:t>
            </a:r>
            <a:r>
              <a:rPr lang="cs-CZ" sz="2000" dirty="0" smtClean="0"/>
              <a:t>, který se klaní a děkuje za peníze věnované Africe.</a:t>
            </a:r>
          </a:p>
          <a:p>
            <a:endParaRPr lang="cs-CZ" sz="2000" dirty="0"/>
          </a:p>
          <a:p>
            <a:r>
              <a:rPr lang="cs-CZ" sz="2000" dirty="0" smtClean="0"/>
              <a:t>K obnovení došlo až roku 1993, kdy tehdejší prefekt </a:t>
            </a:r>
            <a:r>
              <a:rPr lang="cs-CZ" sz="2000" dirty="0"/>
              <a:t>K</a:t>
            </a:r>
            <a:r>
              <a:rPr lang="cs-CZ" sz="2000" dirty="0" smtClean="0"/>
              <a:t>ongregace pro evangelizaci národů </a:t>
            </a:r>
            <a:r>
              <a:rPr lang="cs-CZ" sz="2000" dirty="0"/>
              <a:t>J</a:t>
            </a:r>
            <a:r>
              <a:rPr lang="cs-CZ" sz="2000" dirty="0" smtClean="0"/>
              <a:t>ozef </a:t>
            </a:r>
            <a:r>
              <a:rPr lang="cs-CZ" sz="2000" dirty="0" err="1" smtClean="0"/>
              <a:t>kard</a:t>
            </a:r>
            <a:r>
              <a:rPr lang="cs-CZ" sz="2000" dirty="0" smtClean="0"/>
              <a:t>. Tomko jmenoval národním ředitelem PMD </a:t>
            </a:r>
            <a:r>
              <a:rPr lang="cs-CZ" sz="2000" dirty="0" err="1" smtClean="0"/>
              <a:t>obláta</a:t>
            </a:r>
            <a:r>
              <a:rPr lang="cs-CZ" sz="2000" dirty="0" smtClean="0"/>
              <a:t> </a:t>
            </a:r>
            <a:r>
              <a:rPr lang="cs-CZ" sz="2000" b="1" dirty="0" smtClean="0"/>
              <a:t>P. Zdeňka </a:t>
            </a:r>
            <a:r>
              <a:rPr lang="cs-CZ" sz="2000" b="1" dirty="0"/>
              <a:t>Č</a:t>
            </a:r>
            <a:r>
              <a:rPr lang="cs-CZ" sz="2000" b="1" dirty="0" smtClean="0"/>
              <a:t>ížkovského</a:t>
            </a:r>
            <a:r>
              <a:rPr lang="cs-CZ" sz="2000" dirty="0" smtClean="0"/>
              <a:t>, sídlo měl v Klokotech u Tábora.</a:t>
            </a:r>
          </a:p>
          <a:p>
            <a:endParaRPr lang="cs-CZ" sz="2000" dirty="0"/>
          </a:p>
          <a:p>
            <a:r>
              <a:rPr lang="cs-CZ" sz="2000" dirty="0" smtClean="0"/>
              <a:t>Od roku 1998 národním ředitelem </a:t>
            </a:r>
            <a:r>
              <a:rPr lang="cs-CZ" sz="2000" b="1" dirty="0" smtClean="0"/>
              <a:t>P. Jiří Šlégr </a:t>
            </a:r>
            <a:r>
              <a:rPr lang="cs-CZ" sz="2000" dirty="0" smtClean="0"/>
              <a:t>se sídlem ve Vrchlabí a později ve </a:t>
            </a:r>
            <a:r>
              <a:rPr lang="cs-CZ" sz="2000" dirty="0" err="1" smtClean="0"/>
              <a:t>Špíndlerově</a:t>
            </a:r>
            <a:r>
              <a:rPr lang="cs-CZ" sz="2000" dirty="0" smtClean="0"/>
              <a:t> Mlýně, od r. 2014 je národním ředitelem </a:t>
            </a:r>
            <a:r>
              <a:rPr lang="cs-CZ" sz="2000" b="1" dirty="0" smtClean="0"/>
              <a:t>jáhen </a:t>
            </a:r>
            <a:r>
              <a:rPr lang="cs-CZ" sz="2000" b="1" dirty="0"/>
              <a:t>L</a:t>
            </a:r>
            <a:r>
              <a:rPr lang="cs-CZ" sz="2000" b="1" dirty="0" smtClean="0"/>
              <a:t>eoš </a:t>
            </a:r>
            <a:r>
              <a:rPr lang="cs-CZ" sz="2000" b="1" dirty="0" err="1" smtClean="0"/>
              <a:t>Halbrštát</a:t>
            </a:r>
            <a:r>
              <a:rPr lang="cs-CZ" sz="2000" dirty="0" smtClean="0"/>
              <a:t>, sídlo má v Hradci </a:t>
            </a:r>
            <a:r>
              <a:rPr lang="cs-CZ" sz="2000" dirty="0"/>
              <a:t>K</a:t>
            </a:r>
            <a:r>
              <a:rPr lang="cs-CZ" sz="2000" dirty="0" smtClean="0"/>
              <a:t>rálové.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deněk Čížkovský - V Africe mi říkali Sípho Životní příběh českého misionář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r="18003"/>
          <a:stretch/>
        </p:blipFill>
        <p:spPr bwMode="auto">
          <a:xfrm>
            <a:off x="8109283" y="1302572"/>
            <a:ext cx="3031959" cy="47613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pežská misijní díla Česká republika - PŘIPOMÍNÁME SI: Před 100 lety 22.  února se narodil misionář P. Zdeněk Čížkovský z řádu Misionáři obláti Panny  Marie Neposkvrněné - OMI, kterého po obnovení činnos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"/>
          <a:stretch/>
        </p:blipFill>
        <p:spPr bwMode="auto">
          <a:xfrm>
            <a:off x="1127175" y="1302572"/>
            <a:ext cx="6163962" cy="417362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01779" y="5715001"/>
            <a:ext cx="549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P. Zdeněk Čížkovský OMI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ntakt - Farnost Vrchlab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42" y="977633"/>
            <a:ext cx="5561497" cy="468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140242" y="5763126"/>
            <a:ext cx="551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P. Jiří Šlégr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878305"/>
            <a:ext cx="6677149" cy="47284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2881312" y="5702968"/>
            <a:ext cx="642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jáhen Leoš </a:t>
            </a:r>
            <a:r>
              <a:rPr lang="cs-CZ" sz="2400" dirty="0" err="1" smtClean="0">
                <a:solidFill>
                  <a:srgbClr val="002060"/>
                </a:solidFill>
              </a:rPr>
              <a:t>Halbrštát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151" y="0"/>
            <a:ext cx="5024438" cy="68729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41" y="0"/>
            <a:ext cx="4856205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37" y="681037"/>
            <a:ext cx="4276725" cy="5495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65" y="0"/>
            <a:ext cx="790984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541" y="60158"/>
            <a:ext cx="3592680" cy="9745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205" y="4572001"/>
            <a:ext cx="3592680" cy="21015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72" y="4765517"/>
            <a:ext cx="3109673" cy="190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49949" t="14444" b="16608"/>
          <a:stretch/>
        </p:blipFill>
        <p:spPr>
          <a:xfrm>
            <a:off x="5743074" y="60158"/>
            <a:ext cx="3958931" cy="4728411"/>
          </a:xfrm>
          <a:prstGeom prst="rect">
            <a:avLst/>
          </a:prstGeom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19203" y="749628"/>
            <a:ext cx="832899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</a:rPr>
              <a:t>Řízení PMD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DIKASTERIUM PRO EVANGELIZACI    </a:t>
            </a:r>
            <a:r>
              <a:rPr lang="cs-CZ" dirty="0" smtClean="0"/>
              <a:t>- </a:t>
            </a:r>
            <a:r>
              <a:rPr lang="cs-CZ" dirty="0" err="1" smtClean="0"/>
              <a:t>kard</a:t>
            </a:r>
            <a:r>
              <a:rPr lang="cs-CZ" dirty="0" smtClean="0"/>
              <a:t>. Luis Antonio TAGLE (1957, Filipíny)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GENERÁLNÍ SEKRETÁŘI JEDNOTLIVÝCH PMD: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PMD šíření víry</a:t>
            </a:r>
            <a:r>
              <a:rPr lang="cs-CZ" dirty="0" smtClean="0"/>
              <a:t>: P. Tadeusz Nowak (1956, Polsko)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PMD dětí</a:t>
            </a:r>
            <a:r>
              <a:rPr lang="cs-CZ" dirty="0" smtClean="0"/>
              <a:t>: sestra </a:t>
            </a:r>
            <a:r>
              <a:rPr lang="cs-CZ" dirty="0"/>
              <a:t>Paulo </a:t>
            </a:r>
            <a:r>
              <a:rPr lang="cs-CZ" dirty="0" err="1"/>
              <a:t>Albino</a:t>
            </a:r>
            <a:r>
              <a:rPr lang="cs-CZ" dirty="0"/>
              <a:t> </a:t>
            </a:r>
            <a:r>
              <a:rPr lang="cs-CZ" dirty="0" smtClean="0"/>
              <a:t>(1969, Guinea)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PMD svatého apoštola Petra</a:t>
            </a:r>
            <a:r>
              <a:rPr lang="cs-CZ" dirty="0" smtClean="0"/>
              <a:t>: P. </a:t>
            </a:r>
            <a:r>
              <a:rPr lang="cs-CZ" dirty="0" err="1"/>
              <a:t>Guy</a:t>
            </a:r>
            <a:r>
              <a:rPr lang="cs-CZ" dirty="0"/>
              <a:t> </a:t>
            </a:r>
            <a:r>
              <a:rPr lang="cs-CZ" dirty="0" err="1" smtClean="0"/>
              <a:t>Bognon</a:t>
            </a:r>
            <a:r>
              <a:rPr lang="cs-CZ" dirty="0" smtClean="0"/>
              <a:t> (1969, Benin)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Papežská misijní unie</a:t>
            </a:r>
            <a:r>
              <a:rPr lang="cs-CZ" dirty="0" smtClean="0"/>
              <a:t>: fr</a:t>
            </a:r>
            <a:r>
              <a:rPr lang="cs-CZ" dirty="0"/>
              <a:t>. </a:t>
            </a:r>
            <a:r>
              <a:rPr lang="cs-CZ" dirty="0" err="1"/>
              <a:t>Dinh</a:t>
            </a:r>
            <a:r>
              <a:rPr lang="cs-CZ" dirty="0"/>
              <a:t> Anh </a:t>
            </a:r>
            <a:r>
              <a:rPr lang="cs-CZ" dirty="0" err="1"/>
              <a:t>Nhue</a:t>
            </a:r>
            <a:r>
              <a:rPr lang="cs-CZ" dirty="0"/>
              <a:t> </a:t>
            </a:r>
            <a:r>
              <a:rPr lang="cs-CZ" dirty="0" err="1" smtClean="0"/>
              <a:t>Nguyen</a:t>
            </a:r>
            <a:r>
              <a:rPr lang="cs-CZ" dirty="0" smtClean="0"/>
              <a:t> (1970, Vietnam)</a:t>
            </a:r>
            <a:endParaRPr lang="cs-CZ" dirty="0"/>
          </a:p>
          <a:p>
            <a:endParaRPr lang="cs-CZ" dirty="0"/>
          </a:p>
        </p:txBody>
      </p:sp>
      <p:sp>
        <p:nvSpPr>
          <p:cNvPr id="5" name="Ovál 4" descr="Kardinál Luis Antonio G. Tagle"/>
          <p:cNvSpPr/>
          <p:nvPr/>
        </p:nvSpPr>
        <p:spPr>
          <a:xfrm>
            <a:off x="9026086" y="1064011"/>
            <a:ext cx="1444215" cy="151736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ál 7" descr="P. Tadeus Jan Nowak"/>
          <p:cNvSpPr/>
          <p:nvPr/>
        </p:nvSpPr>
        <p:spPr>
          <a:xfrm>
            <a:off x="6792319" y="3052398"/>
            <a:ext cx="900000" cy="900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ál 10" descr="Sestra Inês Paulo Albino"/>
          <p:cNvSpPr/>
          <p:nvPr/>
        </p:nvSpPr>
        <p:spPr>
          <a:xfrm>
            <a:off x="5981265" y="3909683"/>
            <a:ext cx="900000" cy="900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ál 13" descr="P. Guy Bognon"/>
          <p:cNvSpPr/>
          <p:nvPr/>
        </p:nvSpPr>
        <p:spPr>
          <a:xfrm>
            <a:off x="7226086" y="4641456"/>
            <a:ext cx="900000" cy="90000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ál 16" descr="P. Dinh Anh Nhue Nguyen"/>
          <p:cNvSpPr/>
          <p:nvPr/>
        </p:nvSpPr>
        <p:spPr>
          <a:xfrm>
            <a:off x="8126086" y="5527542"/>
            <a:ext cx="900000" cy="900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31878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878" y="0"/>
            <a:ext cx="4060122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072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695325"/>
            <a:ext cx="8820150" cy="5467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2496"/>
            <a:ext cx="4239126" cy="20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95136" y="450282"/>
            <a:ext cx="91038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2800" b="1" dirty="0">
                <a:solidFill>
                  <a:srgbClr val="002060"/>
                </a:solidFill>
              </a:rPr>
              <a:t>Jak jsou projekty vybírány</a:t>
            </a:r>
            <a:r>
              <a:rPr lang="cs-CZ" sz="2800" b="1" dirty="0" smtClean="0">
                <a:solidFill>
                  <a:srgbClr val="002060"/>
                </a:solidFill>
              </a:rPr>
              <a:t>?</a:t>
            </a:r>
          </a:p>
          <a:p>
            <a:pPr fontAlgn="base"/>
            <a:endParaRPr lang="cs-CZ" sz="2800" b="1" dirty="0">
              <a:solidFill>
                <a:srgbClr val="002060"/>
              </a:solidFill>
            </a:endParaRPr>
          </a:p>
          <a:p>
            <a:pPr fontAlgn="base"/>
            <a:r>
              <a:rPr lang="cs-CZ" sz="2000" dirty="0">
                <a:solidFill>
                  <a:srgbClr val="000000"/>
                </a:solidFill>
                <a:latin typeface="Titillium Web"/>
              </a:rPr>
              <a:t>Autory projektů jsou </a:t>
            </a:r>
            <a:r>
              <a:rPr lang="cs-CZ" sz="2000" b="1" dirty="0">
                <a:solidFill>
                  <a:srgbClr val="000000"/>
                </a:solidFill>
                <a:latin typeface="Titillium Web"/>
              </a:rPr>
              <a:t>spolehliví lidé přímo z konkrétní misijní oblasti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.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Dobře </a:t>
            </a:r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 znají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domácí situaci a hovoří jazyky chudých. </a:t>
            </a:r>
            <a:endParaRPr lang="cs-CZ" sz="2000" dirty="0" smtClean="0">
              <a:solidFill>
                <a:srgbClr val="000000"/>
              </a:solidFill>
              <a:latin typeface="Titillium Web"/>
            </a:endParaRPr>
          </a:p>
          <a:p>
            <a:pPr fontAlgn="base"/>
            <a:endParaRPr lang="cs-CZ" sz="2000" dirty="0">
              <a:solidFill>
                <a:srgbClr val="000000"/>
              </a:solidFill>
              <a:latin typeface="Titillium Web"/>
            </a:endParaRPr>
          </a:p>
          <a:p>
            <a:pPr fontAlgn="base"/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Projekty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PMD jsou </a:t>
            </a:r>
            <a:r>
              <a:rPr lang="cs-CZ" sz="2000" b="1" dirty="0">
                <a:solidFill>
                  <a:srgbClr val="000000"/>
                </a:solidFill>
                <a:latin typeface="Titillium Web"/>
              </a:rPr>
              <a:t>garantovány místním biskupem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, který zaručuje, že pomoc přijde skutečně nejpotřebnějším. </a:t>
            </a:r>
            <a:endParaRPr lang="cs-CZ" sz="2000" dirty="0" smtClean="0">
              <a:solidFill>
                <a:srgbClr val="000000"/>
              </a:solidFill>
              <a:latin typeface="Titillium Web"/>
            </a:endParaRPr>
          </a:p>
          <a:p>
            <a:pPr fontAlgn="base"/>
            <a:endParaRPr lang="cs-CZ" sz="2000" dirty="0">
              <a:solidFill>
                <a:srgbClr val="000000"/>
              </a:solidFill>
              <a:latin typeface="Titillium Web"/>
            </a:endParaRPr>
          </a:p>
          <a:p>
            <a:pPr fontAlgn="base"/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Dohled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nad využitím pomoci vykonává také </a:t>
            </a:r>
            <a:r>
              <a:rPr lang="cs-CZ" sz="2000" b="1" dirty="0">
                <a:solidFill>
                  <a:srgbClr val="000000"/>
                </a:solidFill>
                <a:latin typeface="Titillium Web"/>
              </a:rPr>
              <a:t>místní apoštolský nuncius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, </a:t>
            </a:r>
            <a:r>
              <a:rPr lang="cs-CZ" sz="2000" b="1" dirty="0">
                <a:solidFill>
                  <a:srgbClr val="000000"/>
                </a:solidFill>
                <a:latin typeface="Titillium Web"/>
              </a:rPr>
              <a:t>národní ředitel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PMD a ředitelé jednotlivých diecézí v misijních oblastech. </a:t>
            </a:r>
            <a:endParaRPr lang="cs-CZ" sz="2000" dirty="0" smtClean="0">
              <a:solidFill>
                <a:srgbClr val="000000"/>
              </a:solidFill>
              <a:latin typeface="Titillium Web"/>
            </a:endParaRPr>
          </a:p>
          <a:p>
            <a:pPr fontAlgn="base"/>
            <a:endParaRPr lang="cs-CZ" sz="2000" dirty="0">
              <a:solidFill>
                <a:srgbClr val="000000"/>
              </a:solidFill>
              <a:latin typeface="Titillium Web"/>
            </a:endParaRPr>
          </a:p>
          <a:p>
            <a:pPr fontAlgn="base"/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Tato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spolupráce umožňuje </a:t>
            </a:r>
            <a:r>
              <a:rPr lang="cs-CZ" sz="2000" b="1" dirty="0">
                <a:solidFill>
                  <a:srgbClr val="000000"/>
                </a:solidFill>
                <a:latin typeface="Titillium Web"/>
              </a:rPr>
              <a:t>velkou finanční úsporu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, protože náklady na projekty jsou velmi nízké.</a:t>
            </a:r>
          </a:p>
          <a:p>
            <a:pPr fontAlgn="base"/>
            <a:endParaRPr lang="cs-CZ" sz="2000" dirty="0" smtClean="0">
              <a:solidFill>
                <a:srgbClr val="000000"/>
              </a:solidFill>
              <a:latin typeface="Titillium Web"/>
            </a:endParaRPr>
          </a:p>
          <a:p>
            <a:pPr fontAlgn="base"/>
            <a:r>
              <a:rPr lang="cs-CZ" sz="2000" dirty="0" smtClean="0">
                <a:solidFill>
                  <a:srgbClr val="000000"/>
                </a:solidFill>
                <a:latin typeface="Titillium Web"/>
              </a:rPr>
              <a:t>Ze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všech misijních oblastí jsou k dispozici tisíce žádostí a na celosvětovém </a:t>
            </a:r>
            <a:r>
              <a:rPr lang="cs-CZ" sz="2000" b="1" dirty="0">
                <a:solidFill>
                  <a:srgbClr val="000000"/>
                </a:solidFill>
                <a:latin typeface="Titillium Web"/>
              </a:rPr>
              <a:t>generálním shromáždění v Římě </a:t>
            </a:r>
            <a:r>
              <a:rPr lang="cs-CZ" sz="2000" dirty="0">
                <a:solidFill>
                  <a:srgbClr val="000000"/>
                </a:solidFill>
                <a:latin typeface="Titillium Web"/>
              </a:rPr>
              <a:t>jsou projekty porovnávány, pečlivě vybírány, schvalovány a pomoc spravedlivě rozdělována.</a:t>
            </a:r>
            <a:br>
              <a:rPr lang="cs-CZ" sz="2000" dirty="0">
                <a:solidFill>
                  <a:srgbClr val="000000"/>
                </a:solidFill>
                <a:latin typeface="Titillium Web"/>
              </a:rPr>
            </a:br>
            <a:endParaRPr lang="cs-CZ" sz="2000" dirty="0">
              <a:solidFill>
                <a:srgbClr val="000000"/>
              </a:solidFill>
              <a:latin typeface="Titillium Web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33" y="518361"/>
            <a:ext cx="4162425" cy="567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35476"/>
          <a:stretch/>
        </p:blipFill>
        <p:spPr>
          <a:xfrm>
            <a:off x="5925553" y="2132849"/>
            <a:ext cx="4191000" cy="4062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25253" y="2406316"/>
            <a:ext cx="74836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Jak se lze zapojit?</a:t>
            </a:r>
          </a:p>
          <a:p>
            <a:endParaRPr lang="cs-CZ" sz="3600" dirty="0" smtClean="0">
              <a:solidFill>
                <a:srgbClr val="002060"/>
              </a:solidFill>
            </a:endParaRPr>
          </a:p>
          <a:p>
            <a:r>
              <a:rPr lang="cs-CZ" sz="3600" dirty="0" smtClean="0">
                <a:solidFill>
                  <a:srgbClr val="002060"/>
                </a:solidFill>
                <a:hlinkClick r:id="rId2"/>
              </a:rPr>
              <a:t>https://www.missio.cz/</a:t>
            </a:r>
            <a:endParaRPr lang="cs-CZ" sz="3600" dirty="0" smtClean="0">
              <a:solidFill>
                <a:srgbClr val="002060"/>
              </a:solidFill>
            </a:endParaRPr>
          </a:p>
          <a:p>
            <a:endParaRPr lang="cs-CZ" sz="3600" dirty="0" smtClean="0">
              <a:solidFill>
                <a:srgbClr val="00206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3" y="0"/>
            <a:ext cx="1142715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99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232"/>
            <a:ext cx="12192000" cy="5917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2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549"/>
            <a:ext cx="12192000" cy="4606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16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7" y="0"/>
            <a:ext cx="1094932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4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25253" y="2406316"/>
            <a:ext cx="74836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Jak lze přispět?</a:t>
            </a:r>
          </a:p>
          <a:p>
            <a:endParaRPr lang="cs-CZ" sz="3600" dirty="0" smtClean="0">
              <a:solidFill>
                <a:srgbClr val="002060"/>
              </a:solidFill>
            </a:endParaRPr>
          </a:p>
          <a:p>
            <a:r>
              <a:rPr lang="cs-CZ" sz="3600" dirty="0" smtClean="0">
                <a:solidFill>
                  <a:srgbClr val="002060"/>
                </a:solidFill>
                <a:hlinkClick r:id="rId2"/>
              </a:rPr>
              <a:t>https://www.missio.cz/</a:t>
            </a:r>
            <a:endParaRPr lang="cs-CZ" sz="3600" dirty="0" smtClean="0">
              <a:solidFill>
                <a:srgbClr val="002060"/>
              </a:solidFill>
            </a:endParaRPr>
          </a:p>
          <a:p>
            <a:endParaRPr lang="cs-CZ" sz="3600" dirty="0" smtClean="0">
              <a:solidFill>
                <a:srgbClr val="00206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94612" y="1579372"/>
            <a:ext cx="100308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</a:rPr>
              <a:t>Papežská misijní díla jsou organizována na mezinárodní, </a:t>
            </a:r>
            <a:r>
              <a:rPr lang="cs-CZ" sz="2000" dirty="0" smtClean="0">
                <a:latin typeface="Arial" panose="020B0604020202020204" pitchFamily="34" charset="0"/>
              </a:rPr>
              <a:t>národní a </a:t>
            </a:r>
            <a:r>
              <a:rPr lang="cs-CZ" sz="2000" dirty="0">
                <a:latin typeface="Arial" panose="020B0604020202020204" pitchFamily="34" charset="0"/>
              </a:rPr>
              <a:t>diecézní úrovni.</a:t>
            </a:r>
          </a:p>
          <a:p>
            <a:endParaRPr lang="cs-CZ" sz="3600" dirty="0">
              <a:latin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</a:rPr>
              <a:t>Ve většině zemí vede tyto čtyři společnosti </a:t>
            </a:r>
            <a:r>
              <a:rPr lang="cs-CZ" sz="2000" b="1" dirty="0">
                <a:latin typeface="Arial" panose="020B0604020202020204" pitchFamily="34" charset="0"/>
              </a:rPr>
              <a:t>národní ředitel </a:t>
            </a:r>
            <a:r>
              <a:rPr lang="cs-CZ" sz="2000" dirty="0">
                <a:latin typeface="Arial" panose="020B0604020202020204" pitchFamily="34" charset="0"/>
              </a:rPr>
              <a:t>Papežských misijních děl. </a:t>
            </a:r>
            <a:r>
              <a:rPr lang="cs-CZ" sz="2000" b="1" dirty="0" smtClean="0">
                <a:latin typeface="Arial" panose="020B0604020202020204" pitchFamily="34" charset="0"/>
              </a:rPr>
              <a:t>Národní </a:t>
            </a:r>
            <a:r>
              <a:rPr lang="cs-CZ" sz="2000" b="1" dirty="0">
                <a:latin typeface="Arial" panose="020B0604020202020204" pitchFamily="34" charset="0"/>
              </a:rPr>
              <a:t>kanceláře </a:t>
            </a:r>
            <a:r>
              <a:rPr lang="cs-CZ" sz="2000" dirty="0">
                <a:latin typeface="Arial" panose="020B0604020202020204" pitchFamily="34" charset="0"/>
              </a:rPr>
              <a:t>jsou ve více než 130 zemích světa.</a:t>
            </a:r>
          </a:p>
          <a:p>
            <a:endParaRPr lang="cs-CZ" sz="3600" dirty="0">
              <a:latin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</a:rPr>
              <a:t>Prostředky</a:t>
            </a:r>
            <a:r>
              <a:rPr lang="cs-CZ" sz="2000" dirty="0">
                <a:latin typeface="Arial" panose="020B0604020202020204" pitchFamily="34" charset="0"/>
              </a:rPr>
              <a:t> jsou získávány z darů, pořádání sbírek a ze správy vlastního majetku</a:t>
            </a:r>
            <a:r>
              <a:rPr lang="cs-CZ" sz="2000" spc="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3600" spc="2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St</a:t>
            </a:r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arají o mladší nebo chudé církve a </a:t>
            </a:r>
            <a:r>
              <a:rPr lang="cs-CZ" sz="2000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podporují je, dokud nebudou schopny být soběstačné</a:t>
            </a:r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Nejdůležitějšími prvky činnosti jsou modlitba a snaha o šíření evangelia. 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U</a:t>
            </a:r>
            <a:r>
              <a:rPr lang="cs-CZ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čí lidi v misiích hospodařit, vedou je k spoluúčasti a respektují jejich důstojnost. </a:t>
            </a:r>
            <a:endParaRPr lang="cs-CZ" sz="2000" dirty="0" smtClean="0"/>
          </a:p>
          <a:p>
            <a:endParaRPr lang="cs-CZ" sz="2000" spc="25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29639"/>
          <a:stretch/>
        </p:blipFill>
        <p:spPr>
          <a:xfrm>
            <a:off x="0" y="0"/>
            <a:ext cx="12192000" cy="3884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23477"/>
          <a:stretch/>
        </p:blipFill>
        <p:spPr>
          <a:xfrm>
            <a:off x="0" y="3884442"/>
            <a:ext cx="12192000" cy="2973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45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773"/>
            <a:ext cx="12192000" cy="5638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94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51" y="0"/>
            <a:ext cx="4685097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19370" y="1021700"/>
            <a:ext cx="7821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 vzniku</a:t>
            </a:r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PMD</a:t>
            </a:r>
          </a:p>
          <a:p>
            <a:endParaRPr lang="cs-CZ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202122"/>
                </a:solidFill>
                <a:latin typeface="Arial" panose="020B0604020202020204" pitchFamily="34" charset="0"/>
              </a:rPr>
              <a:t>Navzdory materiální a duchovní krizi Evropy na začátku 19. století začalo kolem roku 1820 </a:t>
            </a:r>
            <a:r>
              <a:rPr lang="cs-CZ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ve Francii náboženské obrození</a:t>
            </a:r>
            <a:r>
              <a:rPr lang="cs-CZ" dirty="0" smtClean="0">
                <a:solidFill>
                  <a:srgbClr val="202122"/>
                </a:solidFill>
                <a:latin typeface="Arial" panose="020B0604020202020204" pitchFamily="34" charset="0"/>
              </a:rPr>
              <a:t>, které okamžitě nabylo misionářského charakteru. 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Misionáři odcházeli do 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Číny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, Indočíny 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a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 Ameriky</a:t>
            </a:r>
            <a:r>
              <a:rPr lang="cs-CZ" dirty="0">
                <a:latin typeface="Arial" panose="020B0604020202020204" pitchFamily="34" charset="0"/>
              </a:rPr>
              <a:t>.</a:t>
            </a:r>
            <a:endParaRPr lang="cs-CZ" b="0" i="0" dirty="0" smtClean="0">
              <a:effectLst/>
              <a:latin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b="0" i="0" dirty="0" smtClean="0">
                <a:effectLst/>
                <a:latin typeface="Arial" panose="020B0604020202020204" pitchFamily="34" charset="0"/>
              </a:rPr>
              <a:t>Bylo nutné toto misionářské hnutí </a:t>
            </a:r>
            <a:r>
              <a:rPr lang="cs-CZ" b="1" i="0" dirty="0" smtClean="0">
                <a:effectLst/>
                <a:latin typeface="Arial" panose="020B0604020202020204" pitchFamily="34" charset="0"/>
              </a:rPr>
              <a:t>podporovat a zesilovat duchovní          i materiální pomocí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, stejně jako podporou misionářských povolání.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Postupně vznikaly jednotlivé projekty. </a:t>
            </a:r>
            <a:r>
              <a:rPr lang="cs-CZ" b="0" i="0" dirty="0" smtClean="0">
                <a:effectLst/>
                <a:latin typeface="Titillium Web"/>
              </a:rPr>
              <a:t>Za vznikem </a:t>
            </a:r>
            <a:r>
              <a:rPr lang="cs-CZ" b="0" i="0" u="none" strike="noStrike" dirty="0" smtClean="0">
                <a:effectLst/>
                <a:latin typeface="Titillium Web"/>
              </a:rPr>
              <a:t>Papežských misijních děl</a:t>
            </a:r>
            <a:r>
              <a:rPr lang="cs-CZ" b="0" i="0" dirty="0" smtClean="0">
                <a:effectLst/>
                <a:latin typeface="Titillium Web"/>
              </a:rPr>
              <a:t> stojí </a:t>
            </a:r>
            <a:r>
              <a:rPr lang="cs-CZ" b="1" i="0" dirty="0" smtClean="0">
                <a:effectLst/>
                <a:latin typeface="Titillium Web"/>
              </a:rPr>
              <a:t>„osvícení“ několika jednotlivců – dvou žen, jednoho biskupa  a jednoho kněze</a:t>
            </a:r>
            <a:r>
              <a:rPr lang="cs-CZ" b="0" i="0" dirty="0" smtClean="0">
                <a:effectLst/>
                <a:latin typeface="Titillium Web"/>
              </a:rPr>
              <a:t>, kteří se stali </a:t>
            </a:r>
            <a:r>
              <a:rPr lang="cs-CZ" b="0" i="0" u="none" strike="noStrike" dirty="0" smtClean="0">
                <a:effectLst/>
                <a:latin typeface="Titillium Web"/>
              </a:rPr>
              <a:t>zakladateli</a:t>
            </a:r>
            <a:r>
              <a:rPr lang="cs-CZ" b="0" i="0" dirty="0" smtClean="0">
                <a:effectLst/>
                <a:latin typeface="Titillium Web"/>
              </a:rPr>
              <a:t> největšího laického hnutí pro misijní spolupráci v církvi a kteří byli vedeni k tomu, aby hlásali nezbytnost misií.</a:t>
            </a:r>
            <a:endParaRPr lang="cs-CZ" dirty="0" smtClean="0">
              <a:latin typeface="Arial" panose="020B0604020202020204" pitchFamily="34" charset="0"/>
            </a:endParaRP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92928" y="44293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0" i="0" dirty="0" smtClean="0">
                <a:solidFill>
                  <a:srgbClr val="000000"/>
                </a:solidFill>
                <a:effectLst/>
                <a:latin typeface="Titillium Web"/>
              </a:rPr>
              <a:t>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35576" y="335839"/>
            <a:ext cx="8735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PMD mají svou vlastní tiskovou agenturu: FIDES   </a:t>
            </a:r>
          </a:p>
          <a:p>
            <a:r>
              <a:rPr lang="cs-CZ" dirty="0" smtClean="0">
                <a:hlinkClick r:id="rId3"/>
              </a:rPr>
              <a:t>https://www.fides.org/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9621"/>
            <a:ext cx="12192000" cy="6750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ál 4"/>
          <p:cNvSpPr/>
          <p:nvPr/>
        </p:nvSpPr>
        <p:spPr>
          <a:xfrm>
            <a:off x="2686050" y="2408464"/>
            <a:ext cx="1347107" cy="5633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09" y="0"/>
            <a:ext cx="501609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70" y="0"/>
            <a:ext cx="537223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24" y="0"/>
            <a:ext cx="957755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04961" y="305693"/>
            <a:ext cx="9571347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080809"/>
              </a:solidFill>
              <a:latin typeface="inherit"/>
            </a:endParaRPr>
          </a:p>
          <a:p>
            <a:endParaRPr lang="cs-CZ" sz="2400" dirty="0" smtClean="0">
              <a:solidFill>
                <a:srgbClr val="080809"/>
              </a:solidFill>
              <a:latin typeface="inherit"/>
            </a:endParaRPr>
          </a:p>
          <a:p>
            <a:r>
              <a:rPr lang="cs-CZ" sz="2400" dirty="0" smtClean="0">
                <a:solidFill>
                  <a:srgbClr val="080809"/>
                </a:solidFill>
                <a:latin typeface="inherit"/>
              </a:rPr>
              <a:t>Kromě duchovních je v celém světě více než 440 tis. misionářů laiků </a:t>
            </a:r>
          </a:p>
          <a:p>
            <a:r>
              <a:rPr lang="cs-CZ" sz="2400" dirty="0" smtClean="0">
                <a:solidFill>
                  <a:srgbClr val="080809"/>
                </a:solidFill>
                <a:latin typeface="inherit"/>
              </a:rPr>
              <a:t>a 2,8 mil. katechetů.</a:t>
            </a:r>
          </a:p>
          <a:p>
            <a:endParaRPr lang="cs-CZ" b="0" i="0" dirty="0">
              <a:solidFill>
                <a:srgbClr val="080809"/>
              </a:solidFill>
              <a:effectLst/>
              <a:latin typeface="inherit"/>
            </a:endParaRPr>
          </a:p>
          <a:p>
            <a:endParaRPr lang="cs-CZ" dirty="0">
              <a:solidFill>
                <a:srgbClr val="080809"/>
              </a:solidFill>
              <a:latin typeface="inherit"/>
            </a:endParaRPr>
          </a:p>
          <a:p>
            <a:r>
              <a:rPr lang="cs-CZ" sz="2800" b="1" i="0" dirty="0" smtClean="0">
                <a:solidFill>
                  <a:srgbClr val="002060"/>
                </a:solidFill>
                <a:effectLst/>
                <a:latin typeface="inherit"/>
              </a:rPr>
              <a:t>Katolická církev podporuje ve světě</a:t>
            </a:r>
            <a:r>
              <a:rPr lang="cs-CZ" sz="2800" b="0" i="0" dirty="0" smtClean="0">
                <a:solidFill>
                  <a:srgbClr val="002060"/>
                </a:solidFill>
                <a:effectLst/>
                <a:latin typeface="inherit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200" b="0" i="0" dirty="0" smtClean="0">
                <a:solidFill>
                  <a:srgbClr val="080809"/>
                </a:solidFill>
                <a:effectLst/>
                <a:latin typeface="inherit"/>
              </a:rPr>
              <a:t>více než 74 000 mateřských škol, které navštěvuje 7,6 milionu dětí,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200" b="0" i="0" dirty="0" smtClean="0">
                <a:solidFill>
                  <a:srgbClr val="080809"/>
                </a:solidFill>
                <a:effectLst/>
                <a:latin typeface="inherit"/>
              </a:rPr>
              <a:t>102 000 základních škol pro 36 milionů žáků,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200" dirty="0" smtClean="0">
                <a:solidFill>
                  <a:srgbClr val="080809"/>
                </a:solidFill>
                <a:latin typeface="inherit"/>
              </a:rPr>
              <a:t>v</a:t>
            </a:r>
            <a:r>
              <a:rPr lang="cs-CZ" sz="2200" b="0" i="0" dirty="0" smtClean="0">
                <a:solidFill>
                  <a:srgbClr val="080809"/>
                </a:solidFill>
                <a:effectLst/>
                <a:latin typeface="inherit"/>
              </a:rPr>
              <a:t> 52 000 středních a vyšších školách je pak více než 20,7 milionu studentů,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200" b="0" i="0" dirty="0" smtClean="0">
                <a:solidFill>
                  <a:srgbClr val="080809"/>
                </a:solidFill>
                <a:effectLst/>
                <a:latin typeface="inherit"/>
              </a:rPr>
              <a:t>dalších 7 milionů adolescentů a mladých lidí navštěvuje vyšší vzdělávací instituce, vysoké školy a univerzity, které spadají pod katolické organizace nebo kongregace.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168" y="102496"/>
            <a:ext cx="14518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1447</TotalTime>
  <Words>1147</Words>
  <Application>Microsoft Office PowerPoint</Application>
  <PresentationFormat>Širokoúhlá obrazovka</PresentationFormat>
  <Paragraphs>179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inherit</vt:lpstr>
      <vt:lpstr>Times New Roman</vt:lpstr>
      <vt:lpstr>Titillium Web</vt:lpstr>
      <vt:lpstr>Wingdings</vt:lpstr>
      <vt:lpstr>Retrospektiva</vt:lpstr>
      <vt:lpstr>PAPEŽSKÁ MISIJNÍ DÍLA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</dc:creator>
  <cp:lastModifiedBy>anton</cp:lastModifiedBy>
  <cp:revision>41</cp:revision>
  <dcterms:created xsi:type="dcterms:W3CDTF">2025-10-19T07:13:35Z</dcterms:created>
  <dcterms:modified xsi:type="dcterms:W3CDTF">2025-10-20T07:20:49Z</dcterms:modified>
</cp:coreProperties>
</file>